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s-Latn-B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s-Latn-BA"/>
          </a:p>
        </p:txBody>
      </p:sp>
      <p:sp>
        <p:nvSpPr>
          <p:cNvPr id="4" name="Date Placeholder 3"/>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s-Latn-B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Date Placeholder 4"/>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s-Latn-B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7" name="Date Placeholder 6"/>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Date Placeholder 2"/>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s-Latn-B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s-Latn-B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s-Latn-B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s-Latn-B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621B2971-ED47-4AFE-B5CC-E624B58FFEA5}" type="datetimeFigureOut">
              <a:rPr lang="sr-Latn-CS" smtClean="0"/>
              <a:t>6.1.2013</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4A49766-6638-4F40-A090-4A3413D44C22}" type="slidenum">
              <a:rPr lang="bs-Latn-BA" smtClean="0"/>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bs-Latn-B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1B2971-ED47-4AFE-B5CC-E624B58FFEA5}" type="datetimeFigureOut">
              <a:rPr lang="sr-Latn-CS" smtClean="0"/>
              <a:t>6.1.2013</a:t>
            </a:fld>
            <a:endParaRPr lang="bs-Latn-B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s-Latn-B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49766-6638-4F40-A090-4A3413D44C22}" type="slidenum">
              <a:rPr lang="bs-Latn-BA" smtClean="0"/>
              <a:t>‹#›</a:t>
            </a:fld>
            <a:endParaRPr lang="bs-Latn-B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bs-Latn-BA" dirty="0" smtClean="0"/>
              <a:t>ALGORITMI I FORMATI ZA KOMPRESIJU SLIKE</a:t>
            </a:r>
            <a:endParaRPr lang="bs-Latn-BA" dirty="0"/>
          </a:p>
        </p:txBody>
      </p:sp>
      <p:sp>
        <p:nvSpPr>
          <p:cNvPr id="3" name="Subtitle 2"/>
          <p:cNvSpPr>
            <a:spLocks noGrp="1"/>
          </p:cNvSpPr>
          <p:nvPr>
            <p:ph type="subTitle" idx="1"/>
          </p:nvPr>
        </p:nvSpPr>
        <p:spPr/>
        <p:txBody>
          <a:bodyPr/>
          <a:lstStyle/>
          <a:p>
            <a:pPr algn="r"/>
            <a:r>
              <a:rPr lang="bs-Latn-BA" dirty="0" smtClean="0">
                <a:solidFill>
                  <a:schemeClr val="tx1"/>
                </a:solidFill>
              </a:rPr>
              <a:t>Senada Brašnjić</a:t>
            </a:r>
            <a:endParaRPr lang="bs-Latn-B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smtClean="0"/>
              <a:t>FORMATI FOTOGRAFIJA</a:t>
            </a:r>
            <a:endParaRPr lang="bs-Latn-BA" dirty="0"/>
          </a:p>
        </p:txBody>
      </p:sp>
      <p:sp>
        <p:nvSpPr>
          <p:cNvPr id="3" name="Content Placeholder 2"/>
          <p:cNvSpPr>
            <a:spLocks noGrp="1"/>
          </p:cNvSpPr>
          <p:nvPr>
            <p:ph idx="1"/>
          </p:nvPr>
        </p:nvSpPr>
        <p:spPr>
          <a:xfrm>
            <a:off x="785786" y="1600200"/>
            <a:ext cx="7901014" cy="4525963"/>
          </a:xfrm>
        </p:spPr>
        <p:txBody>
          <a:bodyPr>
            <a:normAutofit/>
          </a:bodyPr>
          <a:lstStyle/>
          <a:p>
            <a:pPr>
              <a:buNone/>
            </a:pPr>
            <a:r>
              <a:rPr lang="bs-Latn-BA" dirty="0" smtClean="0"/>
              <a:t>    Sa razvojem digitalne fotografije i digitalnih formata javlja se mogućnost da se digitalna fotografija može snimiti na više različitih načina. Najčešći formati snimanja slike u digitalnu fotografiju su :</a:t>
            </a:r>
          </a:p>
          <a:p>
            <a:r>
              <a:rPr lang="bs-Latn-BA" dirty="0" smtClean="0"/>
              <a:t> JPEG</a:t>
            </a:r>
          </a:p>
          <a:p>
            <a:r>
              <a:rPr lang="bs-Latn-BA" dirty="0" smtClean="0"/>
              <a:t>TIFF</a:t>
            </a:r>
          </a:p>
          <a:p>
            <a:r>
              <a:rPr lang="bs-Latn-BA" dirty="0" smtClean="0"/>
              <a:t>RAW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smtClean="0"/>
              <a:t>KOMPRESIJA</a:t>
            </a:r>
            <a:endParaRPr lang="bs-Latn-BA" dirty="0"/>
          </a:p>
        </p:txBody>
      </p:sp>
      <p:sp>
        <p:nvSpPr>
          <p:cNvPr id="3" name="Content Placeholder 2"/>
          <p:cNvSpPr>
            <a:spLocks noGrp="1"/>
          </p:cNvSpPr>
          <p:nvPr>
            <p:ph idx="1"/>
          </p:nvPr>
        </p:nvSpPr>
        <p:spPr/>
        <p:txBody>
          <a:bodyPr/>
          <a:lstStyle/>
          <a:p>
            <a:pPr>
              <a:buNone/>
            </a:pPr>
            <a:r>
              <a:rPr lang="bs-Latn-BA" dirty="0" smtClean="0"/>
              <a:t>   Digitalna snimka i najmanjih rezolucija kreira zapis koji je za normalno  korištenje prevelik.</a:t>
            </a:r>
          </a:p>
          <a:p>
            <a:pPr>
              <a:buNone/>
            </a:pPr>
            <a:r>
              <a:rPr lang="bs-Latn-BA" dirty="0"/>
              <a:t> </a:t>
            </a:r>
            <a:r>
              <a:rPr lang="bs-Latn-BA" dirty="0" smtClean="0"/>
              <a:t>   Svaki digitalni fotoaparat pri zapisu podataka u datoteku koristi neku vrstu kompresije.</a:t>
            </a:r>
          </a:p>
          <a:p>
            <a:pPr>
              <a:buNone/>
            </a:pPr>
            <a:r>
              <a:rPr lang="bs-Latn-BA" dirty="0"/>
              <a:t> </a:t>
            </a:r>
            <a:r>
              <a:rPr lang="bs-Latn-BA" dirty="0" smtClean="0"/>
              <a:t>   Kompresija je proces sažimanja podataka, odnosno pretvaranje podataka u oblik koji zauzima manje memorije.</a:t>
            </a:r>
            <a:endParaRPr lang="bs-Latn-B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endParaRPr lang="bs-Latn-BA" dirty="0"/>
          </a:p>
        </p:txBody>
      </p:sp>
      <p:sp>
        <p:nvSpPr>
          <p:cNvPr id="3" name="Content Placeholder 2"/>
          <p:cNvSpPr>
            <a:spLocks noGrp="1"/>
          </p:cNvSpPr>
          <p:nvPr>
            <p:ph idx="1"/>
          </p:nvPr>
        </p:nvSpPr>
        <p:spPr>
          <a:xfrm>
            <a:off x="457200" y="642918"/>
            <a:ext cx="8229600" cy="5483245"/>
          </a:xfrm>
        </p:spPr>
        <p:txBody>
          <a:bodyPr/>
          <a:lstStyle/>
          <a:p>
            <a:pPr>
              <a:buNone/>
            </a:pPr>
            <a:r>
              <a:rPr lang="bs-Latn-BA" dirty="0" smtClean="0"/>
              <a:t>	</a:t>
            </a:r>
          </a:p>
          <a:p>
            <a:pPr>
              <a:buNone/>
            </a:pPr>
            <a:endParaRPr lang="bs-Latn-BA" dirty="0"/>
          </a:p>
          <a:p>
            <a:pPr>
              <a:buNone/>
            </a:pPr>
            <a:endParaRPr lang="bs-Latn-BA" dirty="0" smtClean="0"/>
          </a:p>
          <a:p>
            <a:pPr>
              <a:buNone/>
            </a:pPr>
            <a:r>
              <a:rPr lang="bs-Latn-BA" dirty="0" smtClean="0"/>
              <a:t>Imamo dvije vrste kompresije slike:</a:t>
            </a:r>
          </a:p>
          <a:p>
            <a:r>
              <a:rPr lang="bs-Latn-BA" dirty="0"/>
              <a:t> </a:t>
            </a:r>
            <a:r>
              <a:rPr lang="bs-Latn-BA" dirty="0" smtClean="0"/>
              <a:t>  Kompresija sa gubitkom podataka (lossy)</a:t>
            </a:r>
          </a:p>
          <a:p>
            <a:r>
              <a:rPr lang="bs-Latn-BA" dirty="0"/>
              <a:t> </a:t>
            </a:r>
            <a:r>
              <a:rPr lang="bs-Latn-BA" dirty="0" smtClean="0"/>
              <a:t>  Kompresija bez gubitka podataka (lossless)</a:t>
            </a:r>
          </a:p>
          <a:p>
            <a:pPr>
              <a:buNone/>
            </a:pPr>
            <a:endParaRPr lang="bs-Latn-B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s-Latn-BA"/>
          </a:p>
        </p:txBody>
      </p:sp>
      <p:sp>
        <p:nvSpPr>
          <p:cNvPr id="3" name="Content Placeholder 2"/>
          <p:cNvSpPr>
            <a:spLocks noGrp="1"/>
          </p:cNvSpPr>
          <p:nvPr>
            <p:ph idx="1"/>
          </p:nvPr>
        </p:nvSpPr>
        <p:spPr/>
        <p:txBody>
          <a:bodyPr/>
          <a:lstStyle/>
          <a:p>
            <a:pPr>
              <a:buNone/>
            </a:pPr>
            <a:r>
              <a:rPr lang="bs-Latn-BA" dirty="0" smtClean="0"/>
              <a:t>    Za snimanje slika na računaru koristi se mnogo različitih načina pretvaranja slike u binarne brojeve, pa se kaže da postoji mnogo formata za zapis slika. </a:t>
            </a:r>
            <a:endParaRPr lang="bs-Latn-BA" dirty="0"/>
          </a:p>
          <a:p>
            <a:pPr>
              <a:buNone/>
            </a:pPr>
            <a:r>
              <a:rPr lang="bs-Latn-BA" dirty="0" smtClean="0"/>
              <a:t> </a:t>
            </a:r>
          </a:p>
          <a:p>
            <a:pPr>
              <a:buNone/>
            </a:pPr>
            <a:r>
              <a:rPr lang="bs-Latn-BA" dirty="0"/>
              <a:t>	</a:t>
            </a:r>
            <a:r>
              <a:rPr lang="bs-Latn-BA" dirty="0" smtClean="0"/>
              <a:t>U računarima se kvalitet može odrediti između 0 i 100%</a:t>
            </a:r>
            <a:endParaRPr lang="bs-Latn-B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smtClean="0"/>
              <a:t>KOMPRESIJA BEZ GUBITAKA</a:t>
            </a:r>
            <a:endParaRPr lang="bs-Latn-BA" dirty="0"/>
          </a:p>
        </p:txBody>
      </p:sp>
      <p:sp>
        <p:nvSpPr>
          <p:cNvPr id="3" name="Content Placeholder 2"/>
          <p:cNvSpPr>
            <a:spLocks noGrp="1"/>
          </p:cNvSpPr>
          <p:nvPr>
            <p:ph idx="1"/>
          </p:nvPr>
        </p:nvSpPr>
        <p:spPr/>
        <p:txBody>
          <a:bodyPr/>
          <a:lstStyle/>
          <a:p>
            <a:pPr>
              <a:buNone/>
            </a:pPr>
            <a:r>
              <a:rPr lang="bs-Latn-BA" dirty="0" smtClean="0"/>
              <a:t>	Kompresija </a:t>
            </a:r>
            <a:r>
              <a:rPr lang="bs-Latn-BA" dirty="0"/>
              <a:t>kod koje se ne gube podaci naziva se još i nezaboravna kompresija. Pri takvom postupku konverzije svi podaci sadržani u izvornoj slici ostaju sačuvani nakon sažimanja. To znači da je slika snimljena sa svim svojim dijelovima i da pri konverziji nije izgubila ništa na </a:t>
            </a:r>
            <a:r>
              <a:rPr lang="bs-Latn-BA" dirty="0" smtClean="0"/>
              <a:t>kvalitetu.</a:t>
            </a:r>
          </a:p>
          <a:p>
            <a:pPr>
              <a:buNone/>
            </a:pPr>
            <a:r>
              <a:rPr lang="bs-Latn-BA" dirty="0"/>
              <a:t>	</a:t>
            </a:r>
            <a:r>
              <a:rPr lang="bs-Latn-BA" dirty="0" smtClean="0"/>
              <a:t>Formati: GIF, PNG, TIFF i BMP</a:t>
            </a:r>
            <a:endParaRPr lang="bs-Latn-B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smtClean="0"/>
              <a:t>METODE KOMPRESIJE</a:t>
            </a:r>
            <a:endParaRPr lang="bs-Latn-BA" dirty="0"/>
          </a:p>
        </p:txBody>
      </p:sp>
      <p:sp>
        <p:nvSpPr>
          <p:cNvPr id="3" name="Content Placeholder 2"/>
          <p:cNvSpPr>
            <a:spLocks noGrp="1"/>
          </p:cNvSpPr>
          <p:nvPr>
            <p:ph idx="1"/>
          </p:nvPr>
        </p:nvSpPr>
        <p:spPr/>
        <p:txBody>
          <a:bodyPr/>
          <a:lstStyle/>
          <a:p>
            <a:pPr algn="ctr">
              <a:buNone/>
            </a:pPr>
            <a:r>
              <a:rPr lang="bs-Latn-BA" dirty="0" smtClean="0"/>
              <a:t>	</a:t>
            </a:r>
            <a:r>
              <a:rPr lang="bs-Latn-BA" dirty="0"/>
              <a:t>Run-length </a:t>
            </a:r>
            <a:r>
              <a:rPr lang="bs-Latn-BA" dirty="0" smtClean="0"/>
              <a:t>kodiranje</a:t>
            </a:r>
          </a:p>
          <a:p>
            <a:pPr algn="ctr">
              <a:buNone/>
            </a:pPr>
            <a:endParaRPr lang="bs-Latn-BA" dirty="0"/>
          </a:p>
          <a:p>
            <a:pPr>
              <a:buNone/>
            </a:pPr>
            <a:r>
              <a:rPr lang="bs-Latn-BA" dirty="0" smtClean="0"/>
              <a:t>	</a:t>
            </a:r>
            <a:endParaRPr lang="bs-Latn-BA" dirty="0"/>
          </a:p>
        </p:txBody>
      </p:sp>
      <p:pic>
        <p:nvPicPr>
          <p:cNvPr id="4" name="Picture 3"/>
          <p:cNvPicPr/>
          <p:nvPr/>
        </p:nvPicPr>
        <p:blipFill>
          <a:blip r:embed="rId2"/>
          <a:srcRect/>
          <a:stretch>
            <a:fillRect/>
          </a:stretch>
        </p:blipFill>
        <p:spPr bwMode="auto">
          <a:xfrm>
            <a:off x="0" y="3035627"/>
            <a:ext cx="9144000" cy="26079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Huffman kodiranje</a:t>
            </a:r>
          </a:p>
        </p:txBody>
      </p:sp>
      <p:sp>
        <p:nvSpPr>
          <p:cNvPr id="3" name="Content Placeholder 2"/>
          <p:cNvSpPr>
            <a:spLocks noGrp="1"/>
          </p:cNvSpPr>
          <p:nvPr>
            <p:ph idx="1"/>
          </p:nvPr>
        </p:nvSpPr>
        <p:spPr/>
        <p:txBody>
          <a:bodyPr/>
          <a:lstStyle/>
          <a:p>
            <a:pPr>
              <a:buNone/>
            </a:pPr>
            <a:r>
              <a:rPr lang="bs-Latn-BA" dirty="0"/>
              <a:t>	</a:t>
            </a:r>
            <a:r>
              <a:rPr lang="bs-Latn-BA" dirty="0" smtClean="0"/>
              <a:t> </a:t>
            </a:r>
            <a:r>
              <a:rPr lang="bs-Latn-BA" dirty="0"/>
              <a:t>Princip rada ovakvog kodiranja je da se neki znakovi pojavljuju više nego neki drugi. Na toj osnovi algoritam izgrađuje težinsko binarno </a:t>
            </a:r>
            <a:r>
              <a:rPr lang="bs-Latn-BA" dirty="0" smtClean="0"/>
              <a:t>stablo. </a:t>
            </a:r>
            <a:r>
              <a:rPr lang="bs-Latn-BA" dirty="0"/>
              <a:t>Svakom elementu tog stabla pridružuje se nova kodna riječ određena pozicijom znaka u stablu.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s-Latn-BA"/>
          </a:p>
        </p:txBody>
      </p:sp>
      <p:sp>
        <p:nvSpPr>
          <p:cNvPr id="3" name="Content Placeholder 2"/>
          <p:cNvSpPr>
            <a:spLocks noGrp="1"/>
          </p:cNvSpPr>
          <p:nvPr>
            <p:ph idx="1"/>
          </p:nvPr>
        </p:nvSpPr>
        <p:spPr/>
        <p:txBody>
          <a:bodyPr/>
          <a:lstStyle/>
          <a:p>
            <a:endParaRPr lang="bs-Latn-BA"/>
          </a:p>
        </p:txBody>
      </p:sp>
      <p:pic>
        <p:nvPicPr>
          <p:cNvPr id="4" name="Picture 3"/>
          <p:cNvPicPr/>
          <p:nvPr/>
        </p:nvPicPr>
        <p:blipFill>
          <a:blip r:embed="rId2"/>
          <a:srcRect/>
          <a:stretch>
            <a:fillRect/>
          </a:stretch>
        </p:blipFill>
        <p:spPr bwMode="auto">
          <a:xfrm>
            <a:off x="0" y="1571612"/>
            <a:ext cx="9144000" cy="43577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a:t>	</a:t>
            </a:r>
            <a:br>
              <a:rPr lang="bs-Latn-BA" dirty="0"/>
            </a:br>
            <a:r>
              <a:rPr lang="bs-Latn-BA" dirty="0" smtClean="0"/>
              <a:t>Entropijsko </a:t>
            </a:r>
            <a:r>
              <a:rPr lang="bs-Latn-BA" dirty="0"/>
              <a:t>kodiranje</a:t>
            </a:r>
            <a:br>
              <a:rPr lang="bs-Latn-BA" dirty="0"/>
            </a:br>
            <a:endParaRPr lang="bs-Latn-BA" dirty="0"/>
          </a:p>
        </p:txBody>
      </p:sp>
      <p:sp>
        <p:nvSpPr>
          <p:cNvPr id="3" name="Content Placeholder 2"/>
          <p:cNvSpPr>
            <a:spLocks noGrp="1"/>
          </p:cNvSpPr>
          <p:nvPr>
            <p:ph idx="1"/>
          </p:nvPr>
        </p:nvSpPr>
        <p:spPr/>
        <p:txBody>
          <a:bodyPr/>
          <a:lstStyle/>
          <a:p>
            <a:pPr>
              <a:buNone/>
            </a:pPr>
            <a:r>
              <a:rPr lang="bs-Latn-BA" dirty="0" smtClean="0"/>
              <a:t>    Metoda </a:t>
            </a:r>
            <a:r>
              <a:rPr lang="bs-Latn-BA" dirty="0"/>
              <a:t>se zasniva na tome da koder i dekoder sadrže jednak riječnik metasimbola od kojih svaki predstavlja cijelu sekvenciju ulaznih znakova. Ako se sekvencija ponovi nakon toga je pronađen simbol za nju, onda se ona zamjenjuje tim simbolom. Kodovani podaci ne trebaju sadržavati riječnik (nizovi znakova=simbol) budući da je riječnik sadržan u koderu i dekoderu.</a:t>
            </a:r>
          </a:p>
          <a:p>
            <a:pPr>
              <a:buNone/>
            </a:pPr>
            <a:endParaRPr lang="bs-Latn-B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s-Latn-BA"/>
          </a:p>
        </p:txBody>
      </p:sp>
      <p:sp>
        <p:nvSpPr>
          <p:cNvPr id="3" name="Content Placeholder 2"/>
          <p:cNvSpPr>
            <a:spLocks noGrp="1"/>
          </p:cNvSpPr>
          <p:nvPr>
            <p:ph idx="1"/>
          </p:nvPr>
        </p:nvSpPr>
        <p:spPr/>
        <p:txBody>
          <a:bodyPr/>
          <a:lstStyle/>
          <a:p>
            <a:endParaRPr lang="bs-Latn-BA"/>
          </a:p>
        </p:txBody>
      </p:sp>
      <p:pic>
        <p:nvPicPr>
          <p:cNvPr id="4" name="Picture 3"/>
          <p:cNvPicPr/>
          <p:nvPr/>
        </p:nvPicPr>
        <p:blipFill>
          <a:blip r:embed="rId2"/>
          <a:srcRect/>
          <a:stretch>
            <a:fillRect/>
          </a:stretch>
        </p:blipFill>
        <p:spPr bwMode="auto">
          <a:xfrm>
            <a:off x="357158" y="1000108"/>
            <a:ext cx="8501122" cy="55007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smtClean="0"/>
              <a:t/>
            </a:r>
            <a:br>
              <a:rPr lang="bs-Latn-BA" b="1" dirty="0" smtClean="0"/>
            </a:br>
            <a:r>
              <a:rPr lang="bs-Latn-BA" dirty="0" smtClean="0"/>
              <a:t>Kodiranje </a:t>
            </a:r>
            <a:r>
              <a:rPr lang="bs-Latn-BA" dirty="0"/>
              <a:t>područja</a:t>
            </a:r>
            <a:br>
              <a:rPr lang="bs-Latn-BA" dirty="0"/>
            </a:br>
            <a:endParaRPr lang="bs-Latn-BA" dirty="0"/>
          </a:p>
        </p:txBody>
      </p:sp>
      <p:sp>
        <p:nvSpPr>
          <p:cNvPr id="3" name="Content Placeholder 2"/>
          <p:cNvSpPr>
            <a:spLocks noGrp="1"/>
          </p:cNvSpPr>
          <p:nvPr>
            <p:ph idx="1"/>
          </p:nvPr>
        </p:nvSpPr>
        <p:spPr/>
        <p:txBody>
          <a:bodyPr/>
          <a:lstStyle/>
          <a:p>
            <a:pPr>
              <a:buNone/>
            </a:pPr>
            <a:r>
              <a:rPr lang="bs-Latn-BA" dirty="0" smtClean="0"/>
              <a:t>    Kao </a:t>
            </a:r>
            <a:r>
              <a:rPr lang="bs-Latn-BA" dirty="0"/>
              <a:t>poboljšana verzija run-length kodiranja javlja se kodiranje područja i ova metoda iskorištava dvodimenzionalnu karakteristiku slika. Algoritam pokušava pronaći pravougle regije jednakih karakteristika koje se zatim kodiraju u opisnoj formi kao elementi sa dvije tačke i određenom strukturom. Cijela slika treba biti opisana kako bi se omogućilo dekodiranje bez gubitaka.</a:t>
            </a:r>
          </a:p>
          <a:p>
            <a:pPr>
              <a:buNone/>
            </a:pPr>
            <a:endParaRPr lang="bs-Latn-B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smtClean="0"/>
              <a:t>KOMPRESIJA SA GUBICIMA</a:t>
            </a:r>
            <a:endParaRPr lang="bs-Latn-BA" dirty="0"/>
          </a:p>
        </p:txBody>
      </p:sp>
      <p:sp>
        <p:nvSpPr>
          <p:cNvPr id="3" name="Content Placeholder 2"/>
          <p:cNvSpPr>
            <a:spLocks noGrp="1"/>
          </p:cNvSpPr>
          <p:nvPr>
            <p:ph idx="1"/>
          </p:nvPr>
        </p:nvSpPr>
        <p:spPr>
          <a:xfrm>
            <a:off x="457200" y="1689119"/>
            <a:ext cx="8229600" cy="4525963"/>
          </a:xfrm>
        </p:spPr>
        <p:txBody>
          <a:bodyPr>
            <a:normAutofit fontScale="92500" lnSpcReduction="10000"/>
          </a:bodyPr>
          <a:lstStyle/>
          <a:p>
            <a:pPr>
              <a:buNone/>
            </a:pPr>
            <a:r>
              <a:rPr lang="bs-Latn-BA" dirty="0" smtClean="0"/>
              <a:t>    Radi </a:t>
            </a:r>
            <a:r>
              <a:rPr lang="bs-Latn-BA" dirty="0"/>
              <a:t>na principu da su neke informacije na fotografiji manje važne tj. da su izvan granica ljudskog vizuelnog sistema i takve informacije se uklanjaju sa fotografija, a dobije se fotografija koja ima manji kvalitet i manje informacija. Korisnik treba izabrati optimalni omjer između kvaliteta izgleda slike i veličine zapisa. Ova kompresija uzrokuje degradaciju slike u svakom koraku. Svakim sljedećim korakom kompresije ili dekompresije slika gubi na kvalitetu.</a:t>
            </a:r>
          </a:p>
          <a:p>
            <a:pPr>
              <a:buNone/>
            </a:pPr>
            <a:endParaRPr lang="bs-Latn-B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smtClean="0"/>
              <a:t/>
            </a:r>
            <a:br>
              <a:rPr lang="bs-Latn-BA" dirty="0" smtClean="0"/>
            </a:br>
            <a:r>
              <a:rPr lang="bs-Latn-BA" dirty="0" smtClean="0"/>
              <a:t>Transformacijsko </a:t>
            </a:r>
            <a:r>
              <a:rPr lang="bs-Latn-BA" dirty="0"/>
              <a:t>kodiranje</a:t>
            </a:r>
            <a:br>
              <a:rPr lang="bs-Latn-BA" dirty="0"/>
            </a:br>
            <a:endParaRPr lang="bs-Latn-BA" dirty="0"/>
          </a:p>
        </p:txBody>
      </p:sp>
      <p:sp>
        <p:nvSpPr>
          <p:cNvPr id="3" name="Content Placeholder 2"/>
          <p:cNvSpPr>
            <a:spLocks noGrp="1"/>
          </p:cNvSpPr>
          <p:nvPr>
            <p:ph idx="1"/>
          </p:nvPr>
        </p:nvSpPr>
        <p:spPr/>
        <p:txBody>
          <a:bodyPr>
            <a:normAutofit fontScale="92500" lnSpcReduction="10000"/>
          </a:bodyPr>
          <a:lstStyle/>
          <a:p>
            <a:pPr>
              <a:buNone/>
            </a:pPr>
            <a:r>
              <a:rPr lang="bs-Latn-BA" dirty="0" smtClean="0"/>
              <a:t>    Slika </a:t>
            </a:r>
            <a:r>
              <a:rPr lang="bs-Latn-BA" dirty="0"/>
              <a:t>dimenzija NxN dijeli se u manje blokove dimenzija nxn i na svakom od njih se primjenjuje unitarna transformacija. Cilj </a:t>
            </a:r>
            <a:r>
              <a:rPr lang="bs-Latn-BA" dirty="0" smtClean="0"/>
              <a:t>transformacije </a:t>
            </a:r>
            <a:r>
              <a:rPr lang="bs-Latn-BA" dirty="0"/>
              <a:t>je da dekodira originalni </a:t>
            </a:r>
            <a:r>
              <a:rPr lang="bs-Latn-BA" dirty="0" smtClean="0"/>
              <a:t>signal.</a:t>
            </a:r>
          </a:p>
          <a:p>
            <a:pPr>
              <a:buNone/>
            </a:pPr>
            <a:r>
              <a:rPr lang="bs-Latn-BA" dirty="0"/>
              <a:t> </a:t>
            </a:r>
            <a:r>
              <a:rPr lang="bs-Latn-BA" dirty="0" smtClean="0"/>
              <a:t>   Četiri </a:t>
            </a:r>
            <a:r>
              <a:rPr lang="bs-Latn-BA" dirty="0"/>
              <a:t>koraka u tom procesu su</a:t>
            </a:r>
            <a:r>
              <a:rPr lang="bs-Latn-BA" dirty="0" smtClean="0"/>
              <a:t>:</a:t>
            </a:r>
          </a:p>
          <a:p>
            <a:pPr lvl="0">
              <a:buNone/>
            </a:pPr>
            <a:r>
              <a:rPr lang="bs-Latn-BA" dirty="0" smtClean="0"/>
              <a:t>    </a:t>
            </a:r>
            <a:r>
              <a:rPr lang="bs-Latn-BA" dirty="0"/>
              <a:t>podjela slike</a:t>
            </a:r>
          </a:p>
          <a:p>
            <a:pPr lvl="0"/>
            <a:r>
              <a:rPr lang="bs-Latn-BA" dirty="0"/>
              <a:t>transformisanje slike</a:t>
            </a:r>
          </a:p>
          <a:p>
            <a:pPr lvl="0"/>
            <a:r>
              <a:rPr lang="bs-Latn-BA" dirty="0"/>
              <a:t>kvantizacija koeficijenata</a:t>
            </a:r>
          </a:p>
          <a:p>
            <a:pPr lvl="0"/>
            <a:r>
              <a:rPr lang="bs-Latn-BA" dirty="0"/>
              <a:t>Huffman kodiranje</a:t>
            </a:r>
          </a:p>
          <a:p>
            <a:pPr>
              <a:buNone/>
            </a:pPr>
            <a:endParaRPr lang="bs-Latn-BA" dirty="0"/>
          </a:p>
          <a:p>
            <a:pPr>
              <a:buNone/>
            </a:pPr>
            <a:endParaRPr lang="bs-Latn-B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b="1" dirty="0" smtClean="0"/>
              <a:t/>
            </a:r>
            <a:br>
              <a:rPr lang="bs-Latn-BA" b="1" dirty="0" smtClean="0"/>
            </a:br>
            <a:r>
              <a:rPr lang="bs-Latn-BA" b="1" dirty="0" smtClean="0"/>
              <a:t>Vektorska </a:t>
            </a:r>
            <a:r>
              <a:rPr lang="bs-Latn-BA" b="1" dirty="0"/>
              <a:t>kvantizacija</a:t>
            </a:r>
            <a:r>
              <a:rPr lang="bs-Latn-BA" dirty="0"/>
              <a:t/>
            </a:r>
            <a:br>
              <a:rPr lang="bs-Latn-BA" dirty="0"/>
            </a:br>
            <a:endParaRPr lang="bs-Latn-BA" dirty="0"/>
          </a:p>
        </p:txBody>
      </p:sp>
      <p:sp>
        <p:nvSpPr>
          <p:cNvPr id="3" name="Content Placeholder 2"/>
          <p:cNvSpPr>
            <a:spLocks noGrp="1"/>
          </p:cNvSpPr>
          <p:nvPr>
            <p:ph idx="1"/>
          </p:nvPr>
        </p:nvSpPr>
        <p:spPr/>
        <p:txBody>
          <a:bodyPr/>
          <a:lstStyle/>
          <a:p>
            <a:pPr>
              <a:buNone/>
            </a:pPr>
            <a:r>
              <a:rPr lang="bs-Latn-BA" dirty="0"/>
              <a:t> </a:t>
            </a:r>
            <a:r>
              <a:rPr lang="bs-Latn-BA" dirty="0" smtClean="0"/>
              <a:t>   Vektorska </a:t>
            </a:r>
            <a:r>
              <a:rPr lang="bs-Latn-BA" dirty="0"/>
              <a:t>kvantizacija je algoritam koji se može matematički definisati kao transformacijski operator koji transformira R-K prostor u konačan podskup X koji je predstavljen sa n vektora. Taj podskup X je vektorska knjiga.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Fraktalno kodiranje</a:t>
            </a:r>
          </a:p>
        </p:txBody>
      </p:sp>
      <p:sp>
        <p:nvSpPr>
          <p:cNvPr id="3" name="Content Placeholder 2"/>
          <p:cNvSpPr>
            <a:spLocks noGrp="1"/>
          </p:cNvSpPr>
          <p:nvPr>
            <p:ph idx="1"/>
          </p:nvPr>
        </p:nvSpPr>
        <p:spPr/>
        <p:txBody>
          <a:bodyPr/>
          <a:lstStyle/>
          <a:p>
            <a:pPr>
              <a:buNone/>
            </a:pPr>
            <a:r>
              <a:rPr lang="bs-Latn-BA" dirty="0" smtClean="0"/>
              <a:t>    </a:t>
            </a:r>
            <a:r>
              <a:rPr lang="bs-Latn-BA" dirty="0"/>
              <a:t>Fraktalno kodiranje je pogodno za prirodne scene a zasniva se na opisu slike pomoću fraktala. Zbog velike kompleksnosti kompresije, koja se kretala od 1000:1 i više i predugog algoritma, primjena ove metode u komercijalne svrhe nije bila uspješna. Vremenom su se algoritmi mijenjali, tako da se danas koriste neke novije verzije i slijedi njihova nadogradnja.</a:t>
            </a:r>
          </a:p>
          <a:p>
            <a:pPr>
              <a:buNone/>
            </a:pPr>
            <a:endParaRPr lang="bs-Latn-B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a:t>JPEGmini – budućnost u kompresiji slike?</a:t>
            </a:r>
          </a:p>
        </p:txBody>
      </p:sp>
      <p:sp>
        <p:nvSpPr>
          <p:cNvPr id="3" name="Content Placeholder 2"/>
          <p:cNvSpPr>
            <a:spLocks noGrp="1"/>
          </p:cNvSpPr>
          <p:nvPr>
            <p:ph idx="1"/>
          </p:nvPr>
        </p:nvSpPr>
        <p:spPr/>
        <p:txBody>
          <a:bodyPr>
            <a:normAutofit lnSpcReduction="10000"/>
          </a:bodyPr>
          <a:lstStyle/>
          <a:p>
            <a:pPr>
              <a:buNone/>
            </a:pPr>
            <a:r>
              <a:rPr lang="bs-Latn-BA" dirty="0" smtClean="0"/>
              <a:t>	Izraelska </a:t>
            </a:r>
            <a:r>
              <a:rPr lang="bs-Latn-BA" dirty="0"/>
              <a:t>kompanija ICVT je razvila nov metod optimizacije JPEG kompresije. JPEGmini sistem analizira svaki dio slike radi primjene dodatne kompresije bez gubitka kvaliteta. Očekivana dobit u veličini dokumenta je od 10 do 80 odsto od originala u zavisnosti od početne veličine slike – na većim fajlovima je veća ušteda prostora. Trenutno se kompresija može koristiti isključivo preko online servisa preduzeća.</a:t>
            </a:r>
          </a:p>
          <a:p>
            <a:pPr>
              <a:buNone/>
            </a:pPr>
            <a:endParaRPr lang="bs-Latn-B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JPEG2000 </a:t>
            </a:r>
          </a:p>
        </p:txBody>
      </p:sp>
      <p:sp>
        <p:nvSpPr>
          <p:cNvPr id="3" name="Content Placeholder 2"/>
          <p:cNvSpPr>
            <a:spLocks noGrp="1"/>
          </p:cNvSpPr>
          <p:nvPr>
            <p:ph idx="1"/>
          </p:nvPr>
        </p:nvSpPr>
        <p:spPr/>
        <p:txBody>
          <a:bodyPr/>
          <a:lstStyle/>
          <a:p>
            <a:pPr>
              <a:buNone/>
            </a:pPr>
            <a:r>
              <a:rPr lang="bs-Latn-BA" dirty="0" smtClean="0"/>
              <a:t>	Zamišljen </a:t>
            </a:r>
            <a:r>
              <a:rPr lang="bs-Latn-BA" dirty="0"/>
              <a:t>kao nadopuna na JPEG normu, a ne kao zamjena, popravljajući nedostatke JPEG norme te uvodeći niz novih mogućnosti. JPEG2000 će naći primjenu i u područjima koja </a:t>
            </a:r>
            <a:r>
              <a:rPr lang="bs-Latn-BA" dirty="0" smtClean="0"/>
              <a:t>do sada </a:t>
            </a:r>
            <a:r>
              <a:rPr lang="bs-Latn-BA" dirty="0"/>
              <a:t>nisu </a:t>
            </a:r>
            <a:r>
              <a:rPr lang="bs-Latn-BA" dirty="0" smtClean="0"/>
              <a:t>koristila </a:t>
            </a:r>
            <a:r>
              <a:rPr lang="bs-Latn-BA" dirty="0"/>
              <a:t>kompresiju.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s-Latn-BA" dirty="0"/>
          </a:p>
        </p:txBody>
      </p:sp>
      <p:sp>
        <p:nvSpPr>
          <p:cNvPr id="3" name="Content Placeholder 2"/>
          <p:cNvSpPr>
            <a:spLocks noGrp="1"/>
          </p:cNvSpPr>
          <p:nvPr>
            <p:ph idx="1"/>
          </p:nvPr>
        </p:nvSpPr>
        <p:spPr/>
        <p:txBody>
          <a:bodyPr/>
          <a:lstStyle/>
          <a:p>
            <a:endParaRPr lang="bs-Latn-BA" dirty="0"/>
          </a:p>
        </p:txBody>
      </p:sp>
      <p:pic>
        <p:nvPicPr>
          <p:cNvPr id="30722" name="Picture 2" descr="C:\Users\Senada\Desktop\nature04 1.jpg"/>
          <p:cNvPicPr>
            <a:picLocks noChangeAspect="1" noChangeArrowheads="1"/>
          </p:cNvPicPr>
          <p:nvPr/>
        </p:nvPicPr>
        <p:blipFill>
          <a:blip r:embed="rId2"/>
          <a:srcRect/>
          <a:stretch>
            <a:fillRect/>
          </a:stretch>
        </p:blipFill>
        <p:spPr bwMode="auto">
          <a:xfrm>
            <a:off x="0" y="571500"/>
            <a:ext cx="9144000" cy="5715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s-Latn-BA"/>
          </a:p>
        </p:txBody>
      </p:sp>
      <p:sp>
        <p:nvSpPr>
          <p:cNvPr id="3" name="Content Placeholder 2"/>
          <p:cNvSpPr>
            <a:spLocks noGrp="1"/>
          </p:cNvSpPr>
          <p:nvPr>
            <p:ph idx="1"/>
          </p:nvPr>
        </p:nvSpPr>
        <p:spPr/>
        <p:txBody>
          <a:bodyPr/>
          <a:lstStyle/>
          <a:p>
            <a:endParaRPr lang="bs-Latn-BA"/>
          </a:p>
        </p:txBody>
      </p:sp>
      <p:pic>
        <p:nvPicPr>
          <p:cNvPr id="31746" name="Picture 2" descr="C:\Users\Senada\Desktop\gif.gif"/>
          <p:cNvPicPr>
            <a:picLocks noChangeAspect="1" noChangeArrowheads="1"/>
          </p:cNvPicPr>
          <p:nvPr/>
        </p:nvPicPr>
        <p:blipFill>
          <a:blip r:embed="rId2"/>
          <a:srcRect/>
          <a:stretch>
            <a:fillRect/>
          </a:stretch>
        </p:blipFill>
        <p:spPr bwMode="auto">
          <a:xfrm>
            <a:off x="0" y="571500"/>
            <a:ext cx="9144000" cy="5715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474</Words>
  <Application>Microsoft Office PowerPoint</Application>
  <PresentationFormat>On-screen Show (4:3)</PresentationFormat>
  <Paragraphs>50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ALGORITMI I FORMATI ZA KOMPRESIJU SLIKE</vt:lpstr>
      <vt:lpstr>FORMATI FOTOGRAFIJA</vt:lpstr>
      <vt:lpstr>KOMPRESIJA</vt:lpstr>
      <vt:lpstr>Slide 4</vt:lpstr>
      <vt:lpstr>Slide 5</vt:lpstr>
      <vt:lpstr>KOMPRESIJA BEZ GUBITAKA</vt:lpstr>
      <vt:lpstr>METODE KOMPRESIJE</vt:lpstr>
      <vt:lpstr>Huffman kodiranje</vt:lpstr>
      <vt:lpstr>Slide 9</vt:lpstr>
      <vt:lpstr>  Entropijsko kodiranje </vt:lpstr>
      <vt:lpstr>Slide 11</vt:lpstr>
      <vt:lpstr> Kodiranje područja </vt:lpstr>
      <vt:lpstr>KOMPRESIJA SA GUBICIMA</vt:lpstr>
      <vt:lpstr> Transformacijsko kodiranje </vt:lpstr>
      <vt:lpstr> Vektorska kvantizacija </vt:lpstr>
      <vt:lpstr>Fraktalno kodiranje</vt:lpstr>
      <vt:lpstr>JPEGmini – budućnost u kompresiji slike?</vt:lpstr>
      <vt:lpstr>JPEG2000 </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ALGORITMI I FORMATI ZA KOMPRESIJU SLIKE</dc:title>
  <dc:creator>Senada</dc:creator>
  <cp:lastModifiedBy>Senada</cp:lastModifiedBy>
  <cp:revision>32</cp:revision>
  <dcterms:created xsi:type="dcterms:W3CDTF">2013-01-06T15:57:48Z</dcterms:created>
  <dcterms:modified xsi:type="dcterms:W3CDTF">2013-01-06T21:43:17Z</dcterms:modified>
</cp:coreProperties>
</file>